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41" name="Shape 3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3.pn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8.png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9.png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9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each Starter 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xfrm>
            <a:off x="10357836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0357836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0357836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6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Text Placeholder 3"/>
          <p:cNvSpPr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xfrm>
            <a:off x="10357836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47" name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10357836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8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xfrm>
            <a:off x="10357836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Title Text"/>
          <p:cNvSpPr txBox="1"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8" name="Body Level One…"/>
          <p:cNvSpPr txBox="1"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lide Number"/>
          <p:cNvSpPr txBox="1"/>
          <p:nvPr>
            <p:ph type="sldNum" sz="quarter" idx="2"/>
          </p:nvPr>
        </p:nvSpPr>
        <p:spPr>
          <a:xfrm>
            <a:off x="10357836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Teach Starter 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331"/>
            <a:ext cx="12192000" cy="6858665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b="0" sz="60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7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8" name="Slide Number"/>
          <p:cNvSpPr txBox="1"/>
          <p:nvPr>
            <p:ph type="sldNum" sz="quarter" idx="2"/>
          </p:nvPr>
        </p:nvSpPr>
        <p:spPr>
          <a:xfrm>
            <a:off x="104040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Icon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97" name="Body Level One…"/>
          <p:cNvSpPr txBox="1"/>
          <p:nvPr>
            <p:ph type="body" idx="1"/>
          </p:nvPr>
        </p:nvSpPr>
        <p:spPr>
          <a:xfrm>
            <a:off x="2235200" y="1825625"/>
            <a:ext cx="9118600" cy="43513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</a:lvl1pPr>
            <a:lvl2pPr>
              <a:buFontTx/>
            </a:lvl2pPr>
            <a:lvl3pPr>
              <a:buFontTx/>
            </a:lvl3pPr>
            <a:lvl4pPr>
              <a:buFontTx/>
            </a:lvl4pPr>
            <a:lvl5pPr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98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8200" y="4563605"/>
            <a:ext cx="1080000" cy="108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8200" y="1690688"/>
            <a:ext cx="1080000" cy="108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8200" y="3127146"/>
            <a:ext cx="1080000" cy="1080001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104040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Teac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1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2" name="Slide Number"/>
          <p:cNvSpPr txBox="1"/>
          <p:nvPr>
            <p:ph type="sldNum" sz="quarter" idx="2"/>
          </p:nvPr>
        </p:nvSpPr>
        <p:spPr>
          <a:xfrm>
            <a:off x="10169975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Stud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2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3" name="Slide Number"/>
          <p:cNvSpPr txBox="1"/>
          <p:nvPr>
            <p:ph type="sldNum" sz="quarter" idx="2"/>
          </p:nvPr>
        </p:nvSpPr>
        <p:spPr>
          <a:xfrm>
            <a:off x="10169975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Teacher and Stud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2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3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Slide Number"/>
          <p:cNvSpPr txBox="1"/>
          <p:nvPr>
            <p:ph type="sldNum" sz="quarter" idx="2"/>
          </p:nvPr>
        </p:nvSpPr>
        <p:spPr>
          <a:xfrm>
            <a:off x="10169975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4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b="0" sz="60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53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4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63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2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73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4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275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3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84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b="0" sz="3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01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2" name="Text Placeholder 3"/>
          <p:cNvSpPr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303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Icon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xfrm>
            <a:off x="2235200" y="1825625"/>
            <a:ext cx="9118600" cy="43513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</a:lvl1pPr>
            <a:lvl2pPr>
              <a:buFontTx/>
            </a:lvl2pPr>
            <a:lvl3pPr>
              <a:buFontTx/>
            </a:lvl3pPr>
            <a:lvl4pPr>
              <a:buFontTx/>
            </a:lvl4pPr>
            <a:lvl5pPr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8200" y="4563605"/>
            <a:ext cx="1080000" cy="108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8200" y="1690688"/>
            <a:ext cx="1080000" cy="108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8200" y="3127146"/>
            <a:ext cx="1080000" cy="108000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lide Number"/>
          <p:cNvSpPr txBox="1"/>
          <p:nvPr>
            <p:ph type="sldNum" sz="quarter" idx="2"/>
          </p:nvPr>
        </p:nvSpPr>
        <p:spPr>
          <a:xfrm>
            <a:off x="10357836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1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b="0" sz="3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12" name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13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4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2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4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2" name="Title Text"/>
          <p:cNvSpPr txBox="1"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>
            <a:lvl1pPr>
              <a:defRPr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33" name="Body Level One…"/>
          <p:cNvSpPr txBox="1"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4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eac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6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/>
          <p:nvPr>
            <p:ph type="sldNum" sz="quarter" idx="2"/>
          </p:nvPr>
        </p:nvSpPr>
        <p:spPr>
          <a:xfrm>
            <a:off x="10169975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tud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xfrm>
            <a:off x="10169975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eacher and Stud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8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10169975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10357836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88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10357836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xfrm>
            <a:off x="10357836" y="6404292"/>
            <a:ext cx="263982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15.xml"/><Relationship Id="rId20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17.xml"/><Relationship Id="rId22" Type="http://schemas.openxmlformats.org/officeDocument/2006/relationships/slideLayout" Target="../slideLayouts/slideLayout18.xml"/><Relationship Id="rId23" Type="http://schemas.openxmlformats.org/officeDocument/2006/relationships/slideLayout" Target="../slideLayouts/slideLayout19.xml"/><Relationship Id="rId24" Type="http://schemas.openxmlformats.org/officeDocument/2006/relationships/slideLayout" Target="../slideLayouts/slideLayout20.xml"/><Relationship Id="rId25" Type="http://schemas.openxmlformats.org/officeDocument/2006/relationships/slideLayout" Target="../slideLayouts/slideLayout21.xml"/><Relationship Id="rId26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4.xml"/><Relationship Id="rId29" Type="http://schemas.openxmlformats.org/officeDocument/2006/relationships/slideLayout" Target="../slideLayouts/slideLayout25.xml"/><Relationship Id="rId30" Type="http://schemas.openxmlformats.org/officeDocument/2006/relationships/slideLayout" Target="../slideLayouts/slideLayout26.xml"/><Relationship Id="rId31" Type="http://schemas.openxmlformats.org/officeDocument/2006/relationships/slideLayout" Target="../slideLayouts/slideLayout27.xml"/><Relationship Id="rId32" Type="http://schemas.openxmlformats.org/officeDocument/2006/relationships/slideLayout" Target="../slideLayouts/slideLayout28.xml"/><Relationship Id="rId33" Type="http://schemas.openxmlformats.org/officeDocument/2006/relationships/slideLayout" Target="../slideLayouts/slideLayout29.xml"/><Relationship Id="rId34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1.xml"/><Relationship Id="rId36" Type="http://schemas.openxmlformats.org/officeDocument/2006/relationships/slideLayout" Target="../slideLayouts/slideLayout3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-331"/>
            <a:ext cx="12192000" cy="685866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5" r:id="rId21"/>
    <p:sldLayoutId id="2147483666" r:id="rId22"/>
    <p:sldLayoutId id="2147483667" r:id="rId23"/>
    <p:sldLayoutId id="2147483668" r:id="rId24"/>
    <p:sldLayoutId id="2147483669" r:id="rId25"/>
    <p:sldLayoutId id="2147483670" r:id="rId26"/>
    <p:sldLayoutId id="2147483671" r:id="rId27"/>
    <p:sldLayoutId id="2147483672" r:id="rId28"/>
    <p:sldLayoutId id="2147483673" r:id="rId29"/>
    <p:sldLayoutId id="2147483674" r:id="rId30"/>
    <p:sldLayoutId id="2147483675" r:id="rId31"/>
    <p:sldLayoutId id="2147483676" r:id="rId32"/>
    <p:sldLayoutId id="2147483677" r:id="rId33"/>
    <p:sldLayoutId id="2147483678" r:id="rId34"/>
    <p:sldLayoutId id="2147483679" r:id="rId35"/>
    <p:sldLayoutId id="2147483680" r:id="rId36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Symbols</a:t>
            </a:r>
          </a:p>
        </p:txBody>
      </p:sp>
      <p:sp>
        <p:nvSpPr>
          <p:cNvPr id="344" name="Content Placeholder 4"/>
          <p:cNvSpPr txBox="1"/>
          <p:nvPr>
            <p:ph type="body" idx="1"/>
          </p:nvPr>
        </p:nvSpPr>
        <p:spPr>
          <a:xfrm>
            <a:off x="2235200" y="1825625"/>
            <a:ext cx="9118600" cy="4351338"/>
          </a:xfrm>
          <a:prstGeom prst="rect">
            <a:avLst/>
          </a:prstGeom>
        </p:spPr>
        <p:txBody>
          <a:bodyPr/>
          <a:lstStyle/>
          <a:p>
            <a:pPr/>
            <a:r>
              <a:t>I do: my turn to talk. This is the explanation section of our lesson where you are required to listen.</a:t>
            </a:r>
          </a:p>
          <a:p>
            <a:pPr/>
          </a:p>
          <a:p>
            <a:pPr/>
            <a:r>
              <a:t>We do: this is where we discuss or work on the concepts together.</a:t>
            </a:r>
          </a:p>
          <a:p>
            <a:pPr/>
          </a:p>
          <a:p>
            <a:pPr/>
            <a:r>
              <a:t>You do: your turn to be involved. You may be working in a group or on an activity individually.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3485898" y="4534541"/>
            <a:ext cx="1349727" cy="1495542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67052" y="4561092"/>
            <a:ext cx="1613136" cy="1613136"/>
          </a:xfrm>
          <a:prstGeom prst="rect">
            <a:avLst/>
          </a:prstGeom>
          <a:ln w="12700">
            <a:miter lim="400000"/>
          </a:ln>
        </p:spPr>
      </p:pic>
      <p:sp>
        <p:nvSpPr>
          <p:cNvPr id="349" name="Title 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Boogaloo"/>
                <a:ea typeface="Boogaloo"/>
                <a:cs typeface="Boogaloo"/>
                <a:sym typeface="Boogaloo"/>
              </a:defRPr>
            </a:lvl1pPr>
          </a:lstStyle>
          <a:p>
            <a:pPr/>
            <a:r>
              <a:t>What Are Verbs?</a:t>
            </a:r>
          </a:p>
        </p:txBody>
      </p:sp>
      <p:sp>
        <p:nvSpPr>
          <p:cNvPr id="350" name="Content Placeholder 4"/>
          <p:cNvSpPr txBox="1"/>
          <p:nvPr>
            <p:ph type="body" idx="1"/>
          </p:nvPr>
        </p:nvSpPr>
        <p:spPr>
          <a:xfrm>
            <a:off x="838200" y="1534598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3600">
                <a:solidFill>
                  <a:srgbClr val="FF0000"/>
                </a:solidFill>
              </a:defRPr>
            </a:pPr>
            <a:r>
              <a:t> </a:t>
            </a:r>
            <a:r>
              <a:rPr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Verbs are </a:t>
            </a:r>
            <a:r>
              <a:rPr>
                <a:solidFill>
                  <a:srgbClr val="7030A0"/>
                </a:solidFill>
                <a:latin typeface="Boogaloo"/>
                <a:ea typeface="Boogaloo"/>
                <a:cs typeface="Boogaloo"/>
                <a:sym typeface="Boogaloo"/>
              </a:rPr>
              <a:t>doing or action </a:t>
            </a:r>
            <a:r>
              <a:rPr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words.</a:t>
            </a:r>
          </a:p>
        </p:txBody>
      </p:sp>
      <p:pic>
        <p:nvPicPr>
          <p:cNvPr id="351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34982" y="2526495"/>
            <a:ext cx="1613137" cy="1613137"/>
          </a:xfrm>
          <a:prstGeom prst="rect">
            <a:avLst/>
          </a:prstGeom>
          <a:ln w="12700">
            <a:miter lim="400000"/>
          </a:ln>
        </p:spPr>
      </p:pic>
      <p:sp>
        <p:nvSpPr>
          <p:cNvPr id="352" name="TextBox 2"/>
          <p:cNvSpPr txBox="1"/>
          <p:nvPr/>
        </p:nvSpPr>
        <p:spPr>
          <a:xfrm>
            <a:off x="1324825" y="2065790"/>
            <a:ext cx="244847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latin typeface="Boogaloo"/>
                <a:ea typeface="Boogaloo"/>
                <a:cs typeface="Boogaloo"/>
                <a:sym typeface="Boogaloo"/>
              </a:defRPr>
            </a:pPr>
            <a:r>
              <a:t>Harriet </a:t>
            </a:r>
            <a:r>
              <a:rPr>
                <a:solidFill>
                  <a:srgbClr val="7030A0"/>
                </a:solidFill>
              </a:rPr>
              <a:t>ate </a:t>
            </a:r>
            <a:r>
              <a:t>lunch.</a:t>
            </a:r>
          </a:p>
        </p:txBody>
      </p:sp>
      <p:sp>
        <p:nvSpPr>
          <p:cNvPr id="353" name="TextBox 5"/>
          <p:cNvSpPr txBox="1"/>
          <p:nvPr/>
        </p:nvSpPr>
        <p:spPr>
          <a:xfrm>
            <a:off x="9092045" y="2102174"/>
            <a:ext cx="2589377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latin typeface="Boogaloo"/>
                <a:ea typeface="Boogaloo"/>
                <a:cs typeface="Boogaloo"/>
                <a:sym typeface="Boogaloo"/>
              </a:defRPr>
            </a:pPr>
            <a:r>
              <a:t>Daniel likes to </a:t>
            </a:r>
            <a:r>
              <a:rPr>
                <a:solidFill>
                  <a:srgbClr val="7030A0"/>
                </a:solidFill>
              </a:rPr>
              <a:t>swim</a:t>
            </a:r>
            <a:r>
              <a:t>.</a:t>
            </a:r>
          </a:p>
        </p:txBody>
      </p:sp>
      <p:sp>
        <p:nvSpPr>
          <p:cNvPr id="354" name="TextBox 6"/>
          <p:cNvSpPr txBox="1"/>
          <p:nvPr/>
        </p:nvSpPr>
        <p:spPr>
          <a:xfrm>
            <a:off x="6502668" y="3813057"/>
            <a:ext cx="258937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latin typeface="Boogaloo"/>
                <a:ea typeface="Boogaloo"/>
                <a:cs typeface="Boogaloo"/>
                <a:sym typeface="Boogaloo"/>
              </a:defRPr>
            </a:pPr>
            <a:r>
              <a:t>Jodie loves to </a:t>
            </a:r>
            <a:r>
              <a:rPr>
                <a:solidFill>
                  <a:srgbClr val="7030A0"/>
                </a:solidFill>
              </a:rPr>
              <a:t>cook</a:t>
            </a:r>
            <a:r>
              <a:t>.</a:t>
            </a:r>
          </a:p>
        </p:txBody>
      </p:sp>
      <p:sp>
        <p:nvSpPr>
          <p:cNvPr id="355" name="TextBox 7"/>
          <p:cNvSpPr txBox="1"/>
          <p:nvPr/>
        </p:nvSpPr>
        <p:spPr>
          <a:xfrm>
            <a:off x="3136987" y="3813056"/>
            <a:ext cx="2552345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latin typeface="Boogaloo"/>
                <a:ea typeface="Boogaloo"/>
                <a:cs typeface="Boogaloo"/>
                <a:sym typeface="Boogaloo"/>
              </a:defRPr>
            </a:pPr>
            <a:r>
              <a:t>Sally can </a:t>
            </a:r>
            <a:r>
              <a:rPr>
                <a:solidFill>
                  <a:srgbClr val="7030A0"/>
                </a:solidFill>
              </a:rPr>
              <a:t>sing</a:t>
            </a:r>
            <a:r>
              <a:t> well.</a:t>
            </a:r>
          </a:p>
        </p:txBody>
      </p:sp>
      <p:pic>
        <p:nvPicPr>
          <p:cNvPr id="356" name="Picture 4" descr="Picture 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349400" y="3461749"/>
            <a:ext cx="2074667" cy="15306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2" grpId="1"/>
      <p:bldP build="whole" bldLvl="1" animBg="1" rev="0" advAuto="0" spid="354" grpId="7"/>
      <p:bldP build="whole" bldLvl="1" animBg="1" rev="0" advAuto="0" spid="356" grpId="4"/>
      <p:bldP build="whole" bldLvl="1" animBg="1" rev="0" advAuto="0" spid="355" grpId="6"/>
      <p:bldP build="whole" bldLvl="1" animBg="1" rev="0" advAuto="0" spid="351" grpId="2"/>
      <p:bldP build="whole" bldLvl="1" animBg="1" rev="0" advAuto="0" spid="353" grpId="3"/>
      <p:bldP build="whole" bldLvl="1" animBg="1" rev="0" advAuto="0" spid="348" grpId="8"/>
      <p:bldP build="whole" bldLvl="1" animBg="1" rev="0" advAuto="0" spid="347" grpId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Boogaloo"/>
                <a:ea typeface="Boogaloo"/>
                <a:cs typeface="Boogaloo"/>
                <a:sym typeface="Boogaloo"/>
              </a:defRPr>
            </a:lvl1pPr>
          </a:lstStyle>
          <a:p>
            <a:pPr/>
            <a:r>
              <a:t>Strong Verbs</a:t>
            </a:r>
          </a:p>
        </p:txBody>
      </p:sp>
      <p:sp>
        <p:nvSpPr>
          <p:cNvPr id="359" name="Content Placeholder 2"/>
          <p:cNvSpPr txBox="1"/>
          <p:nvPr>
            <p:ph type="body" idx="1"/>
          </p:nvPr>
        </p:nvSpPr>
        <p:spPr>
          <a:xfrm>
            <a:off x="838200" y="1834333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200">
                <a:latin typeface="Boogaloo"/>
                <a:ea typeface="Boogaloo"/>
                <a:cs typeface="Boogaloo"/>
                <a:sym typeface="Boogaloo"/>
              </a:defRPr>
            </a:pPr>
            <a:r>
              <a:t>Some verbs are stronger than others. </a:t>
            </a:r>
            <a:r>
              <a:rPr>
                <a:solidFill>
                  <a:srgbClr val="FF0000"/>
                </a:solidFill>
              </a:rPr>
              <a:t>Strong</a:t>
            </a:r>
            <a:r>
              <a:t> verbs provide more description than weak verbs. </a:t>
            </a:r>
            <a:r>
              <a:rPr>
                <a:solidFill>
                  <a:srgbClr val="FF0000"/>
                </a:solidFill>
              </a:rPr>
              <a:t>Strong</a:t>
            </a:r>
            <a:r>
              <a:t> verbs:</a:t>
            </a:r>
          </a:p>
          <a:p>
            <a:pPr marL="0" indent="0">
              <a:buSzTx/>
              <a:buNone/>
              <a:defRPr sz="1400">
                <a:latin typeface="Boogaloo"/>
                <a:ea typeface="Boogaloo"/>
                <a:cs typeface="Boogaloo"/>
                <a:sym typeface="Boogaloo"/>
              </a:defRPr>
            </a:pPr>
          </a:p>
          <a:p>
            <a:pPr>
              <a:defRPr sz="3200">
                <a:latin typeface="Boogaloo"/>
                <a:ea typeface="Boogaloo"/>
                <a:cs typeface="Boogaloo"/>
                <a:sym typeface="Boogaloo"/>
              </a:defRPr>
            </a:pPr>
            <a:r>
              <a:t>put a detailed picture in the reader’s mind</a:t>
            </a:r>
          </a:p>
          <a:p>
            <a:pPr>
              <a:defRPr sz="3200">
                <a:latin typeface="Boogaloo"/>
                <a:ea typeface="Boogaloo"/>
                <a:cs typeface="Boogaloo"/>
                <a:sym typeface="Boogaloo"/>
              </a:defRPr>
            </a:pPr>
            <a:r>
              <a:t>are concise and keep the reader’s attention</a:t>
            </a:r>
          </a:p>
          <a:p>
            <a:pPr>
              <a:defRPr sz="3200">
                <a:latin typeface="Boogaloo"/>
                <a:ea typeface="Boogaloo"/>
                <a:cs typeface="Boogaloo"/>
                <a:sym typeface="Boogaloo"/>
              </a:defRPr>
            </a:pPr>
            <a:r>
              <a:t>convey the level of meaning to a reader</a:t>
            </a:r>
          </a:p>
          <a:p>
            <a:pPr>
              <a:defRPr sz="3200">
                <a:latin typeface="Boogaloo"/>
                <a:ea typeface="Boogaloo"/>
                <a:cs typeface="Boogaloo"/>
                <a:sym typeface="Boogaloo"/>
              </a:defRPr>
            </a:pPr>
            <a:r>
              <a:t>connect the subject and the action in the sentence.</a:t>
            </a:r>
          </a:p>
        </p:txBody>
      </p:sp>
      <p:pic>
        <p:nvPicPr>
          <p:cNvPr id="36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34452" y="2466363"/>
            <a:ext cx="1919348" cy="26382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Title 1"/>
          <p:cNvSpPr txBox="1"/>
          <p:nvPr>
            <p:ph type="title"/>
          </p:nvPr>
        </p:nvSpPr>
        <p:spPr>
          <a:xfrm>
            <a:off x="838200" y="500062"/>
            <a:ext cx="10515600" cy="1325564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Boogaloo"/>
                <a:ea typeface="Boogaloo"/>
                <a:cs typeface="Boogaloo"/>
                <a:sym typeface="Boogaloo"/>
              </a:defRPr>
            </a:lvl1pPr>
          </a:lstStyle>
          <a:p>
            <a:pPr/>
            <a:r>
              <a:t>Weak Verbs</a:t>
            </a:r>
          </a:p>
        </p:txBody>
      </p:sp>
      <p:sp>
        <p:nvSpPr>
          <p:cNvPr id="363" name="Content Placeholder 2"/>
          <p:cNvSpPr txBox="1"/>
          <p:nvPr>
            <p:ph type="body" idx="1"/>
          </p:nvPr>
        </p:nvSpPr>
        <p:spPr>
          <a:xfrm>
            <a:off x="708871" y="1619074"/>
            <a:ext cx="10515601" cy="4738865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spcBef>
                <a:spcPts val="900"/>
              </a:spcBef>
              <a:buSzTx/>
              <a:buNone/>
              <a:defRPr sz="3564">
                <a:latin typeface="Boogaloo"/>
                <a:ea typeface="Boogaloo"/>
                <a:cs typeface="Boogaloo"/>
                <a:sym typeface="Boogaloo"/>
              </a:defRPr>
            </a:pPr>
            <a:r>
              <a:t>Weak verbs are vague and don’t show strong action. They are not descriptive and often include words such as ‘is’, ‘am’, ‘are’, ‘was’, ‘were’, ‘be’, ‘being’ or ‘been’.</a:t>
            </a:r>
          </a:p>
          <a:p>
            <a:pPr marL="0" indent="0" algn="ctr" defTabSz="905255">
              <a:spcBef>
                <a:spcPts val="900"/>
              </a:spcBef>
              <a:buSzTx/>
              <a:buNone/>
              <a:defRPr sz="891">
                <a:latin typeface="Boogaloo"/>
                <a:ea typeface="Boogaloo"/>
                <a:cs typeface="Boogaloo"/>
                <a:sym typeface="Boogaloo"/>
              </a:defRPr>
            </a:pPr>
          </a:p>
          <a:p>
            <a:pPr marL="0" indent="0" algn="ctr" defTabSz="905255">
              <a:spcBef>
                <a:spcPts val="900"/>
              </a:spcBef>
              <a:buSzTx/>
              <a:buNone/>
              <a:defRPr sz="989">
                <a:latin typeface="Boogaloo"/>
                <a:ea typeface="Boogaloo"/>
                <a:cs typeface="Boogaloo"/>
                <a:sym typeface="Boogaloo"/>
              </a:defRPr>
            </a:pPr>
          </a:p>
          <a:p>
            <a:pPr marL="0" indent="0" algn="ctr" defTabSz="905255">
              <a:spcBef>
                <a:spcPts val="900"/>
              </a:spcBef>
              <a:buSzTx/>
              <a:buNone/>
              <a:defRPr sz="3564">
                <a:latin typeface="Boogaloo"/>
                <a:ea typeface="Boogaloo"/>
                <a:cs typeface="Boogaloo"/>
                <a:sym typeface="Boogaloo"/>
              </a:defRPr>
            </a:pPr>
            <a:r>
              <a:t>The girls </a:t>
            </a:r>
            <a:r>
              <a:rPr>
                <a:solidFill>
                  <a:srgbClr val="0070C0"/>
                </a:solidFill>
              </a:rPr>
              <a:t>were walking </a:t>
            </a:r>
            <a:r>
              <a:t>to the beach.</a:t>
            </a:r>
          </a:p>
          <a:p>
            <a:pPr marL="0" indent="0" algn="ctr" defTabSz="905255">
              <a:spcBef>
                <a:spcPts val="900"/>
              </a:spcBef>
              <a:buSzTx/>
              <a:buNone/>
              <a:defRPr sz="3564">
                <a:latin typeface="Boogaloo"/>
                <a:ea typeface="Boogaloo"/>
                <a:cs typeface="Boogaloo"/>
                <a:sym typeface="Boogaloo"/>
              </a:defRPr>
            </a:pPr>
            <a:r>
              <a:t> </a:t>
            </a:r>
            <a:endParaRPr sz="989"/>
          </a:p>
          <a:p>
            <a:pPr marL="0" indent="0" algn="ctr" defTabSz="905255">
              <a:spcBef>
                <a:spcPts val="900"/>
              </a:spcBef>
              <a:buSzTx/>
              <a:buNone/>
              <a:defRPr sz="891">
                <a:latin typeface="Boogaloo"/>
                <a:ea typeface="Boogaloo"/>
                <a:cs typeface="Boogaloo"/>
                <a:sym typeface="Boogaloo"/>
              </a:defRPr>
            </a:pPr>
          </a:p>
          <a:p>
            <a:pPr marL="0" indent="0" algn="ctr" defTabSz="905255">
              <a:spcBef>
                <a:spcPts val="900"/>
              </a:spcBef>
              <a:buSzTx/>
              <a:buNone/>
              <a:defRPr sz="891">
                <a:latin typeface="Boogaloo"/>
                <a:ea typeface="Boogaloo"/>
                <a:cs typeface="Boogaloo"/>
                <a:sym typeface="Boogaloo"/>
              </a:defRPr>
            </a:pPr>
          </a:p>
          <a:p>
            <a:pPr marL="0" indent="0" defTabSz="905255">
              <a:spcBef>
                <a:spcPts val="900"/>
              </a:spcBef>
              <a:buSzTx/>
              <a:buNone/>
              <a:defRPr sz="891">
                <a:latin typeface="Boogaloo"/>
                <a:ea typeface="Boogaloo"/>
                <a:cs typeface="Boogaloo"/>
                <a:sym typeface="Boogaloo"/>
              </a:defRPr>
            </a:pPr>
            <a:r>
              <a:t>                                                                                                                  </a:t>
            </a:r>
            <a:r>
              <a:rPr sz="2376"/>
              <a:t>These words don’t show strong action.</a:t>
            </a:r>
          </a:p>
        </p:txBody>
      </p:sp>
      <p:sp>
        <p:nvSpPr>
          <p:cNvPr id="364" name="Straight Arrow Connector 4"/>
          <p:cNvSpPr/>
          <p:nvPr/>
        </p:nvSpPr>
        <p:spPr>
          <a:xfrm flipV="1">
            <a:off x="5570289" y="4286773"/>
            <a:ext cx="1" cy="1052820"/>
          </a:xfrm>
          <a:prstGeom prst="line">
            <a:avLst/>
          </a:prstGeom>
          <a:ln w="38100">
            <a:solidFill>
              <a:srgbClr val="0070C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pic>
        <p:nvPicPr>
          <p:cNvPr id="365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23308" y="3095128"/>
            <a:ext cx="2001164" cy="17867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ontent Placeholder 2"/>
          <p:cNvSpPr txBox="1"/>
          <p:nvPr>
            <p:ph type="body" idx="1"/>
          </p:nvPr>
        </p:nvSpPr>
        <p:spPr>
          <a:xfrm>
            <a:off x="838200" y="1634034"/>
            <a:ext cx="10515600" cy="452791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solidFill>
                  <a:srgbClr val="0070C0"/>
                </a:solidFill>
                <a:latin typeface="Boogaloo"/>
                <a:ea typeface="Boogaloo"/>
                <a:cs typeface="Boogaloo"/>
                <a:sym typeface="Boogaloo"/>
              </a:defRPr>
            </a:pPr>
            <a:r>
              <a:t>Weak:</a:t>
            </a:r>
            <a:r>
              <a:rPr>
                <a:solidFill>
                  <a:srgbClr val="000000"/>
                </a:solidFill>
              </a:rPr>
              <a:t> The children </a:t>
            </a:r>
            <a:r>
              <a:t>were playing </a:t>
            </a:r>
            <a:r>
              <a:rPr>
                <a:solidFill>
                  <a:srgbClr val="000000"/>
                </a:solidFill>
              </a:rPr>
              <a:t>with</a:t>
            </a:r>
            <a:r>
              <a:t> </a:t>
            </a:r>
            <a:r>
              <a:rPr>
                <a:solidFill>
                  <a:srgbClr val="000000"/>
                </a:solidFill>
              </a:rPr>
              <a:t>the dogs. </a:t>
            </a:r>
            <a:endParaRPr>
              <a:solidFill>
                <a:srgbClr val="000000"/>
              </a:solidFill>
            </a:endParaRPr>
          </a:p>
          <a:p>
            <a:pPr marL="0" indent="0">
              <a:buSzTx/>
              <a:buNone/>
              <a:defRPr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defRPr>
            </a:pPr>
            <a:r>
              <a:t>Strong: </a:t>
            </a:r>
            <a:r>
              <a:rPr>
                <a:solidFill>
                  <a:srgbClr val="000000"/>
                </a:solidFill>
              </a:rPr>
              <a:t>The children </a:t>
            </a:r>
            <a:r>
              <a:t>frolicked</a:t>
            </a:r>
            <a:r>
              <a:rPr>
                <a:solidFill>
                  <a:srgbClr val="000000"/>
                </a:solidFill>
              </a:rPr>
              <a:t> with the dogs. </a:t>
            </a:r>
          </a:p>
          <a:p>
            <a:pPr marL="0" indent="0">
              <a:buSzTx/>
              <a:buNone/>
              <a:defRPr>
                <a:latin typeface="Boogaloo"/>
                <a:ea typeface="Boogaloo"/>
                <a:cs typeface="Boogaloo"/>
                <a:sym typeface="Boogaloo"/>
              </a:defRPr>
            </a:pPr>
          </a:p>
          <a:p>
            <a:pPr marL="0" indent="0">
              <a:buSzTx/>
              <a:buNone/>
              <a:defRPr>
                <a:solidFill>
                  <a:srgbClr val="0070C0"/>
                </a:solidFill>
                <a:latin typeface="Boogaloo"/>
                <a:ea typeface="Boogaloo"/>
                <a:cs typeface="Boogaloo"/>
                <a:sym typeface="Boogaloo"/>
              </a:defRPr>
            </a:pPr>
            <a:r>
              <a:t>Weak: </a:t>
            </a:r>
            <a:r>
              <a:rPr>
                <a:solidFill>
                  <a:srgbClr val="000000"/>
                </a:solidFill>
              </a:rPr>
              <a:t>Joanna </a:t>
            </a:r>
            <a:r>
              <a:t>walked </a:t>
            </a:r>
            <a:r>
              <a:rPr>
                <a:solidFill>
                  <a:srgbClr val="000000"/>
                </a:solidFill>
              </a:rPr>
              <a:t>to the bus in time.</a:t>
            </a:r>
            <a:endParaRPr>
              <a:solidFill>
                <a:srgbClr val="000000"/>
              </a:solidFill>
            </a:endParaRPr>
          </a:p>
          <a:p>
            <a:pPr marL="0" indent="0">
              <a:buSzTx/>
              <a:buNone/>
              <a:defRPr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defRPr>
            </a:pPr>
            <a:r>
              <a:t>Strong: Scampering</a:t>
            </a:r>
            <a:r>
              <a:rPr>
                <a:solidFill>
                  <a:srgbClr val="000000"/>
                </a:solidFill>
              </a:rPr>
              <a:t>,</a:t>
            </a:r>
            <a:r>
              <a:t> </a:t>
            </a:r>
            <a:r>
              <a:rPr>
                <a:solidFill>
                  <a:srgbClr val="000000"/>
                </a:solidFill>
              </a:rPr>
              <a:t>Joanna made it to the bus.</a:t>
            </a:r>
            <a:endParaRPr>
              <a:solidFill>
                <a:srgbClr val="000000"/>
              </a:solidFill>
            </a:endParaRPr>
          </a:p>
          <a:p>
            <a:pPr marL="0" indent="0">
              <a:buSzTx/>
              <a:buNone/>
              <a:defRPr>
                <a:latin typeface="Boogaloo"/>
                <a:ea typeface="Boogaloo"/>
                <a:cs typeface="Boogaloo"/>
                <a:sym typeface="Boogaloo"/>
              </a:defRPr>
            </a:pPr>
          </a:p>
          <a:p>
            <a:pPr marL="0" indent="0">
              <a:buSzTx/>
              <a:buNone/>
              <a:defRPr>
                <a:solidFill>
                  <a:srgbClr val="0070C0"/>
                </a:solidFill>
                <a:latin typeface="Boogaloo"/>
                <a:ea typeface="Boogaloo"/>
                <a:cs typeface="Boogaloo"/>
                <a:sym typeface="Boogaloo"/>
              </a:defRPr>
            </a:pPr>
            <a:r>
              <a:t>Weak: </a:t>
            </a:r>
            <a:r>
              <a:rPr>
                <a:solidFill>
                  <a:srgbClr val="000000"/>
                </a:solidFill>
              </a:rPr>
              <a:t>He </a:t>
            </a:r>
            <a:r>
              <a:t>was</a:t>
            </a:r>
            <a:r>
              <a:rPr>
                <a:solidFill>
                  <a:srgbClr val="000000"/>
                </a:solidFill>
              </a:rPr>
              <a:t> </a:t>
            </a:r>
            <a:r>
              <a:t>running</a:t>
            </a:r>
            <a:r>
              <a:rPr>
                <a:solidFill>
                  <a:srgbClr val="000000"/>
                </a:solidFill>
              </a:rPr>
              <a:t> quickly to the finish line.</a:t>
            </a:r>
            <a:endParaRPr>
              <a:solidFill>
                <a:srgbClr val="000000"/>
              </a:solidFill>
            </a:endParaRPr>
          </a:p>
          <a:p>
            <a:pPr marL="0" indent="0">
              <a:buSzTx/>
              <a:buNone/>
              <a:defRPr>
                <a:solidFill>
                  <a:srgbClr val="FF0000"/>
                </a:solidFill>
                <a:latin typeface="Boogaloo"/>
                <a:ea typeface="Boogaloo"/>
                <a:cs typeface="Boogaloo"/>
                <a:sym typeface="Boogaloo"/>
              </a:defRPr>
            </a:pPr>
            <a:r>
              <a:t>Strong: </a:t>
            </a:r>
            <a:r>
              <a:rPr>
                <a:solidFill>
                  <a:srgbClr val="000000"/>
                </a:solidFill>
              </a:rPr>
              <a:t>He </a:t>
            </a:r>
            <a:r>
              <a:t>sprinted</a:t>
            </a:r>
            <a:r>
              <a:rPr>
                <a:solidFill>
                  <a:srgbClr val="000000"/>
                </a:solidFill>
              </a:rPr>
              <a:t> to the finish line. </a:t>
            </a:r>
          </a:p>
        </p:txBody>
      </p:sp>
      <p:sp>
        <p:nvSpPr>
          <p:cNvPr id="368" name="TextBox 3"/>
          <p:cNvSpPr txBox="1"/>
          <p:nvPr/>
        </p:nvSpPr>
        <p:spPr>
          <a:xfrm>
            <a:off x="1841863" y="696046"/>
            <a:ext cx="8508274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latin typeface="Boogaloo"/>
                <a:ea typeface="Boogaloo"/>
                <a:cs typeface="Boogaloo"/>
                <a:sym typeface="Boogaloo"/>
              </a:defRPr>
            </a:lvl1pPr>
          </a:lstStyle>
          <a:p>
            <a:pPr/>
            <a:r>
              <a:t>Weak Verbs vs Strong Verbs</a:t>
            </a:r>
          </a:p>
        </p:txBody>
      </p:sp>
      <p:pic>
        <p:nvPicPr>
          <p:cNvPr id="36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7701649" y="2810049"/>
            <a:ext cx="3337476" cy="12379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6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1" name="Content Placeholder 4"/>
          <p:cNvGraphicFramePr/>
          <p:nvPr/>
        </p:nvGraphicFramePr>
        <p:xfrm>
          <a:off x="1569459" y="781681"/>
          <a:ext cx="7775878" cy="400559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953917"/>
                <a:gridCol w="5821960"/>
              </a:tblGrid>
              <a:tr h="50069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0070C0"/>
                          </a:solidFill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Common Weak Verbs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0000"/>
                          </a:solidFill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Strong Verbs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069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said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muttered, recited, laughed, shrieked, grumbled, agreed, announced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069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walked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strolled, trekked, trudged, ambled, lead, steered, hiked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069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ask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demand, query, wonder, question, urge, beg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069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running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sprinting, racing, dashing, scuttling, scampering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069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did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finished, prepared, produced, performed, achieved, completed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069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played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frolicked, relaxed, cavorted, challenged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069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hold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Boogaloo"/>
                          <a:ea typeface="Boogaloo"/>
                          <a:cs typeface="Boogaloo"/>
                          <a:sym typeface="Boogaloo"/>
                        </a:rPr>
                        <a:t>cradle, clutch, grasp, envelope, enfold, grip, support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7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41652" y="2339130"/>
            <a:ext cx="1117117" cy="21797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Boogaloo"/>
                <a:ea typeface="Boogaloo"/>
                <a:cs typeface="Boogaloo"/>
                <a:sym typeface="Boogaloo"/>
              </a:defRPr>
            </a:lvl1pPr>
          </a:lstStyle>
          <a:p>
            <a:pPr/>
            <a:r>
              <a:t>Strong Verbs</a:t>
            </a:r>
          </a:p>
        </p:txBody>
      </p:sp>
      <p:sp>
        <p:nvSpPr>
          <p:cNvPr id="375" name="Content Placeholder 2"/>
          <p:cNvSpPr txBox="1"/>
          <p:nvPr>
            <p:ph type="body" idx="1"/>
          </p:nvPr>
        </p:nvSpPr>
        <p:spPr>
          <a:xfrm>
            <a:off x="947257" y="1690688"/>
            <a:ext cx="10515601" cy="4351339"/>
          </a:xfrm>
          <a:prstGeom prst="rect">
            <a:avLst/>
          </a:prstGeom>
        </p:spPr>
        <p:txBody>
          <a:bodyPr/>
          <a:lstStyle/>
          <a:p>
            <a:pPr marL="0" indent="0" defTabSz="886968">
              <a:lnSpc>
                <a:spcPct val="81000"/>
              </a:lnSpc>
              <a:spcBef>
                <a:spcPts val="900"/>
              </a:spcBef>
              <a:buSzTx/>
              <a:buNone/>
              <a:defRPr sz="3104">
                <a:latin typeface="Boogaloo"/>
                <a:ea typeface="Boogaloo"/>
                <a:cs typeface="Boogaloo"/>
                <a:sym typeface="Boogaloo"/>
              </a:defRPr>
            </a:pPr>
            <a:r>
              <a:t>With a partner, discuss how you could strengthen the verbs in each sentence. The verbs have been highlighted for you.</a:t>
            </a:r>
            <a:endParaRPr sz="2425"/>
          </a:p>
          <a:p>
            <a:pPr marL="0" indent="0" defTabSz="886968">
              <a:lnSpc>
                <a:spcPct val="81000"/>
              </a:lnSpc>
              <a:spcBef>
                <a:spcPts val="900"/>
              </a:spcBef>
              <a:buSzTx/>
              <a:buNone/>
              <a:defRPr sz="3395">
                <a:latin typeface="Boogaloo"/>
                <a:ea typeface="Boogaloo"/>
                <a:cs typeface="Boogaloo"/>
                <a:sym typeface="Boogaloo"/>
              </a:defRPr>
            </a:pPr>
          </a:p>
          <a:p>
            <a:pPr marL="0" indent="0" defTabSz="886968">
              <a:lnSpc>
                <a:spcPct val="81000"/>
              </a:lnSpc>
              <a:spcBef>
                <a:spcPts val="900"/>
              </a:spcBef>
              <a:buSzTx/>
              <a:buNone/>
              <a:defRPr sz="3104">
                <a:latin typeface="Boogaloo"/>
                <a:ea typeface="Boogaloo"/>
                <a:cs typeface="Boogaloo"/>
                <a:sym typeface="Boogaloo"/>
              </a:defRPr>
            </a:pPr>
            <a:r>
              <a:t>Lucy </a:t>
            </a:r>
            <a:r>
              <a:rPr>
                <a:solidFill>
                  <a:srgbClr val="7030A0"/>
                </a:solidFill>
              </a:rPr>
              <a:t>walked </a:t>
            </a:r>
            <a:r>
              <a:t>to the shops.</a:t>
            </a:r>
            <a:endParaRPr sz="2425"/>
          </a:p>
          <a:p>
            <a:pPr marL="0" indent="0" defTabSz="886968">
              <a:lnSpc>
                <a:spcPct val="81000"/>
              </a:lnSpc>
              <a:spcBef>
                <a:spcPts val="900"/>
              </a:spcBef>
              <a:buSzTx/>
              <a:buNone/>
              <a:defRPr sz="3395">
                <a:latin typeface="Boogaloo"/>
                <a:ea typeface="Boogaloo"/>
                <a:cs typeface="Boogaloo"/>
                <a:sym typeface="Boogaloo"/>
              </a:defRPr>
            </a:pPr>
          </a:p>
          <a:p>
            <a:pPr marL="0" indent="0" defTabSz="886968">
              <a:lnSpc>
                <a:spcPct val="81000"/>
              </a:lnSpc>
              <a:spcBef>
                <a:spcPts val="900"/>
              </a:spcBef>
              <a:buSzTx/>
              <a:buNone/>
              <a:defRPr sz="3104">
                <a:latin typeface="Boogaloo"/>
                <a:ea typeface="Boogaloo"/>
                <a:cs typeface="Boogaloo"/>
                <a:sym typeface="Boogaloo"/>
              </a:defRPr>
            </a:pPr>
            <a:r>
              <a:t>Lin </a:t>
            </a:r>
            <a:r>
              <a:rPr>
                <a:solidFill>
                  <a:srgbClr val="7030A0"/>
                </a:solidFill>
              </a:rPr>
              <a:t>did</a:t>
            </a:r>
            <a:r>
              <a:t> his homework for the week.</a:t>
            </a:r>
            <a:endParaRPr sz="2425"/>
          </a:p>
          <a:p>
            <a:pPr marL="0" indent="0" defTabSz="886968">
              <a:lnSpc>
                <a:spcPct val="81000"/>
              </a:lnSpc>
              <a:spcBef>
                <a:spcPts val="900"/>
              </a:spcBef>
              <a:buSzTx/>
              <a:buNone/>
              <a:defRPr sz="3395">
                <a:latin typeface="Boogaloo"/>
                <a:ea typeface="Boogaloo"/>
                <a:cs typeface="Boogaloo"/>
                <a:sym typeface="Boogaloo"/>
              </a:defRPr>
            </a:pPr>
          </a:p>
          <a:p>
            <a:pPr marL="0" indent="0" defTabSz="886968">
              <a:lnSpc>
                <a:spcPct val="81000"/>
              </a:lnSpc>
              <a:spcBef>
                <a:spcPts val="900"/>
              </a:spcBef>
              <a:buSzTx/>
              <a:buNone/>
              <a:defRPr sz="3104">
                <a:solidFill>
                  <a:srgbClr val="7030A0"/>
                </a:solidFill>
                <a:latin typeface="Boogaloo"/>
                <a:ea typeface="Boogaloo"/>
                <a:cs typeface="Boogaloo"/>
                <a:sym typeface="Boogaloo"/>
              </a:defRPr>
            </a:pPr>
            <a:r>
              <a:t>Running</a:t>
            </a:r>
            <a:r>
              <a:rPr>
                <a:solidFill>
                  <a:srgbClr val="000000"/>
                </a:solidFill>
              </a:rPr>
              <a:t> towards the finish line, the girls were very tired.</a:t>
            </a:r>
          </a:p>
        </p:txBody>
      </p:sp>
      <p:pic>
        <p:nvPicPr>
          <p:cNvPr id="37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73392" y="2783047"/>
            <a:ext cx="1905001" cy="1905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itle 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Boogaloo"/>
                <a:ea typeface="Boogaloo"/>
                <a:cs typeface="Boogaloo"/>
                <a:sym typeface="Boogaloo"/>
              </a:defRPr>
            </a:lvl1pPr>
          </a:lstStyle>
          <a:p>
            <a:pPr/>
            <a:r>
              <a:t>Strong Verbs</a:t>
            </a:r>
          </a:p>
        </p:txBody>
      </p:sp>
      <p:sp>
        <p:nvSpPr>
          <p:cNvPr id="379" name="Content Placeholder 4"/>
          <p:cNvSpPr txBox="1"/>
          <p:nvPr>
            <p:ph type="body" idx="1"/>
          </p:nvPr>
        </p:nvSpPr>
        <p:spPr>
          <a:xfrm>
            <a:off x="1027302" y="1355837"/>
            <a:ext cx="10389066" cy="452484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500">
                <a:latin typeface="Boogaloo"/>
                <a:ea typeface="Boogaloo"/>
                <a:cs typeface="Boogaloo"/>
                <a:sym typeface="Boogaloo"/>
              </a:defRPr>
            </a:pPr>
            <a:r>
              <a:t>Rewrite each sentence to include strong verbs. </a:t>
            </a:r>
          </a:p>
          <a:p>
            <a:pPr marL="0" indent="0">
              <a:buSzTx/>
              <a:buNone/>
              <a:defRPr sz="600">
                <a:latin typeface="Boogaloo"/>
                <a:ea typeface="Boogaloo"/>
                <a:cs typeface="Boogaloo"/>
                <a:sym typeface="Boogaloo"/>
              </a:defRPr>
            </a:pPr>
          </a:p>
          <a:p>
            <a:pPr marL="228600" indent="-228600">
              <a:lnSpc>
                <a:spcPct val="150000"/>
              </a:lnSpc>
              <a:defRPr sz="3500">
                <a:latin typeface="Boogaloo"/>
                <a:ea typeface="Boogaloo"/>
                <a:cs typeface="Boogaloo"/>
                <a:sym typeface="Boogaloo"/>
              </a:defRPr>
            </a:pPr>
            <a:r>
              <a:t>My dad ate an orange.  </a:t>
            </a:r>
          </a:p>
          <a:p>
            <a:pPr marL="228600" indent="-228600">
              <a:lnSpc>
                <a:spcPct val="150000"/>
              </a:lnSpc>
              <a:defRPr sz="3500">
                <a:latin typeface="Boogaloo"/>
                <a:ea typeface="Boogaloo"/>
                <a:cs typeface="Boogaloo"/>
                <a:sym typeface="Boogaloo"/>
              </a:defRPr>
            </a:pPr>
            <a:r>
              <a:t>We are going to Italy for a trip.</a:t>
            </a:r>
          </a:p>
          <a:p>
            <a:pPr marL="228600" indent="-228600">
              <a:lnSpc>
                <a:spcPct val="150000"/>
              </a:lnSpc>
              <a:defRPr sz="3500">
                <a:latin typeface="Boogaloo"/>
                <a:ea typeface="Boogaloo"/>
                <a:cs typeface="Boogaloo"/>
                <a:sym typeface="Boogaloo"/>
              </a:defRPr>
            </a:pPr>
            <a:r>
              <a:t>The car pulled into the carpark.</a:t>
            </a:r>
          </a:p>
          <a:p>
            <a:pPr marL="228600" indent="-228600">
              <a:lnSpc>
                <a:spcPct val="150000"/>
              </a:lnSpc>
              <a:defRPr sz="3500">
                <a:latin typeface="Boogaloo"/>
                <a:ea typeface="Boogaloo"/>
                <a:cs typeface="Boogaloo"/>
                <a:sym typeface="Boogaloo"/>
              </a:defRPr>
            </a:pPr>
            <a:r>
              <a:t>Matthew and Jake played in the mud.</a:t>
            </a:r>
          </a:p>
        </p:txBody>
      </p:sp>
      <p:pic>
        <p:nvPicPr>
          <p:cNvPr id="38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82852" y="2608783"/>
            <a:ext cx="2604448" cy="20189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